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25"/>
  </p:notesMasterIdLst>
  <p:sldIdLst>
    <p:sldId id="256" r:id="rId3"/>
    <p:sldId id="260" r:id="rId4"/>
    <p:sldId id="269" r:id="rId5"/>
    <p:sldId id="307" r:id="rId6"/>
    <p:sldId id="378" r:id="rId7"/>
    <p:sldId id="379" r:id="rId8"/>
    <p:sldId id="380" r:id="rId9"/>
    <p:sldId id="381" r:id="rId10"/>
    <p:sldId id="359" r:id="rId11"/>
    <p:sldId id="371" r:id="rId12"/>
    <p:sldId id="370" r:id="rId13"/>
    <p:sldId id="383" r:id="rId14"/>
    <p:sldId id="382" r:id="rId15"/>
    <p:sldId id="373" r:id="rId16"/>
    <p:sldId id="374" r:id="rId17"/>
    <p:sldId id="375" r:id="rId18"/>
    <p:sldId id="376" r:id="rId19"/>
    <p:sldId id="377" r:id="rId20"/>
    <p:sldId id="360" r:id="rId21"/>
    <p:sldId id="366" r:id="rId22"/>
    <p:sldId id="365" r:id="rId23"/>
    <p:sldId id="293" r:id="rId24"/>
  </p:sldIdLst>
  <p:sldSz cx="24377650" cy="13716000"/>
  <p:notesSz cx="6858000" cy="9144000"/>
  <p:embeddedFontLst>
    <p:embeddedFont>
      <p:font typeface="Montserrat" panose="02010600030101010101" charset="0"/>
      <p:regular r:id="rId26"/>
      <p:bold r:id="rId27"/>
    </p:embeddedFont>
    <p:embeddedFont>
      <p:font typeface="等线" panose="02010600030101010101" pitchFamily="2" charset="-122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521415D9-36F7-43E2-AB2F-B90AF26B5E84}">
      <p14:sectionLst xmlns:p14="http://schemas.microsoft.com/office/powerpoint/2010/main">
        <p14:section name="默认节" id="{165AA9F4-FF42-487C-8739-151211E2CC20}">
          <p14:sldIdLst>
            <p14:sldId id="256"/>
            <p14:sldId id="260"/>
            <p14:sldId id="269"/>
            <p14:sldId id="307"/>
            <p14:sldId id="378"/>
            <p14:sldId id="379"/>
            <p14:sldId id="380"/>
            <p14:sldId id="381"/>
            <p14:sldId id="359"/>
            <p14:sldId id="371"/>
            <p14:sldId id="370"/>
            <p14:sldId id="383"/>
            <p14:sldId id="382"/>
            <p14:sldId id="373"/>
            <p14:sldId id="374"/>
            <p14:sldId id="375"/>
            <p14:sldId id="376"/>
            <p14:sldId id="377"/>
            <p14:sldId id="360"/>
            <p14:sldId id="366"/>
            <p14:sldId id="365"/>
            <p14:sldId id="29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浅色样式 1 - 强调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浅色样式 1 - 强调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8D230F3-CF80-4859-8CE7-A43EE81993B5}" styleName="浅色样式 1 - 强调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4" d="100"/>
          <a:sy n="34" d="100"/>
        </p:scale>
        <p:origin x="8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1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3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2.fntdata"/><Relationship Id="rId30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87" name="Shape 7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Shape 9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9" name="Shape 9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000" name="Shape 1000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19</a:t>
            </a:fld>
            <a:endParaRPr lang="en-US" sz="1200" b="0" i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Shape 5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86" name="Shape 5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Shape 5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86" name="Shape 5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Shape 7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7" name="Shape 7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Shape 9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9" name="Shape 9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000" name="Shape 1000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4</a:t>
            </a:fld>
            <a:endParaRPr lang="en-US" sz="1200" b="0" i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Shape 9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9" name="Shape 9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000" name="Shape 1000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9</a:t>
            </a:fld>
            <a:endParaRPr lang="en-US" sz="1200" b="0" i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-5400000">
            <a:off x="22733267" y="767871"/>
            <a:ext cx="521206" cy="523914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 b="0" i="0" u="none" strike="noStrike" cap="none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buClr>
                <a:schemeClr val="dk1"/>
              </a:buClr>
              <a:buFont typeface="Arial" panose="020B0604020202020204"/>
              <a:buNone/>
              <a:defRPr sz="48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4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2pPr>
            <a:lvl3pPr marL="1828165" marR="0" lvl="2" indent="-12065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36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3pPr>
            <a:lvl4pPr marL="2742565" marR="0" lvl="3" indent="-12065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4pPr>
            <a:lvl5pPr marL="3656965" marR="0" lvl="4" indent="-12065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5pPr>
            <a:lvl6pPr marL="5027930" marR="0" lvl="5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5942330" marR="0" lvl="6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6856730" marR="0" lvl="7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7771130" marR="0" lvl="8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/>
          <p:nvPr/>
        </p:nvSpPr>
        <p:spPr>
          <a:xfrm>
            <a:off x="22587451" y="769885"/>
            <a:ext cx="786000" cy="461700"/>
          </a:xfrm>
          <a:prstGeom prst="rect">
            <a:avLst/>
          </a:prstGeom>
          <a:noFill/>
          <a:ln>
            <a:noFill/>
          </a:ln>
        </p:spPr>
        <p:txBody>
          <a:bodyPr lIns="182825" tIns="91400" rIns="182825" bIns="914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‹#›</a:t>
            </a:fld>
            <a:r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  </a:t>
            </a:r>
          </a:p>
        </p:txBody>
      </p:sp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24849" cy="2651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Montserrat" panose="02000505000000020004"/>
              <a:buNone/>
              <a:defRPr sz="6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 rot="-5400000">
            <a:off x="22199862" y="666379"/>
            <a:ext cx="521100" cy="523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endParaRPr sz="3600" b="0" i="0" u="none" strike="noStrike" cap="none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1675964" y="3651250"/>
            <a:ext cx="21025800" cy="87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48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4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2pPr>
            <a:lvl3pPr marL="1828165" marR="0" lvl="2" indent="-1206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36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3pPr>
            <a:lvl4pPr marL="2742565" marR="0" lvl="3" indent="-1206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4pPr>
            <a:lvl5pPr marL="3656965" marR="0" lvl="4" indent="-1206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5pPr>
            <a:lvl6pPr marL="5027930" marR="0" lvl="5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5942330" marR="0" lvl="6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6856730" marR="0" lvl="7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7771130" marR="0" lvl="8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/>
          <p:nvPr/>
        </p:nvSpPr>
        <p:spPr>
          <a:xfrm>
            <a:off x="22054051" y="668285"/>
            <a:ext cx="786000" cy="461700"/>
          </a:xfrm>
          <a:prstGeom prst="rect">
            <a:avLst/>
          </a:prstGeom>
          <a:noFill/>
          <a:ln>
            <a:noFill/>
          </a:ln>
        </p:spPr>
        <p:txBody>
          <a:bodyPr lIns="182825" tIns="91400" rIns="182825" bIns="914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Montserrat" panose="02000505000000020004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‹#›</a:t>
            </a:fld>
            <a:r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  </a:t>
            </a:r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19947600" cy="2651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Montserrat" panose="02000505000000020004"/>
              <a:buNone/>
              <a:defRPr sz="6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lvl="1" indent="0" rtl="0">
              <a:spcBef>
                <a:spcPts val="0"/>
              </a:spcBef>
              <a:buFont typeface="Arial" panose="020B0604020202020204"/>
              <a:buNone/>
              <a:defRPr sz="1800"/>
            </a:lvl2pPr>
            <a:lvl3pPr lvl="2" indent="0" rtl="0">
              <a:spcBef>
                <a:spcPts val="0"/>
              </a:spcBef>
              <a:buFont typeface="Arial" panose="020B0604020202020204"/>
              <a:buNone/>
              <a:defRPr sz="1800"/>
            </a:lvl3pPr>
            <a:lvl4pPr lvl="3" indent="0" rtl="0">
              <a:spcBef>
                <a:spcPts val="0"/>
              </a:spcBef>
              <a:buFont typeface="Arial" panose="020B0604020202020204"/>
              <a:buNone/>
              <a:defRPr sz="1800"/>
            </a:lvl4pPr>
            <a:lvl5pPr lvl="4" indent="0" rtl="0">
              <a:spcBef>
                <a:spcPts val="0"/>
              </a:spcBef>
              <a:buFont typeface="Arial" panose="020B0604020202020204"/>
              <a:buNone/>
              <a:defRPr sz="1800"/>
            </a:lvl5pPr>
            <a:lvl6pPr lvl="5" indent="0" rtl="0">
              <a:spcBef>
                <a:spcPts val="0"/>
              </a:spcBef>
              <a:buFont typeface="Arial" panose="020B0604020202020204"/>
              <a:buNone/>
              <a:defRPr sz="1800"/>
            </a:lvl6pPr>
            <a:lvl7pPr lvl="6" indent="0" rtl="0">
              <a:spcBef>
                <a:spcPts val="0"/>
              </a:spcBef>
              <a:buFont typeface="Arial" panose="020B0604020202020204"/>
              <a:buNone/>
              <a:defRPr sz="1800"/>
            </a:lvl7pPr>
            <a:lvl8pPr lvl="7" indent="0" rtl="0">
              <a:spcBef>
                <a:spcPts val="0"/>
              </a:spcBef>
              <a:buFont typeface="Arial" panose="020B0604020202020204"/>
              <a:buNone/>
              <a:defRPr sz="1800"/>
            </a:lvl8pPr>
            <a:lvl9pPr lvl="8" indent="0" rtl="0">
              <a:spcBef>
                <a:spcPts val="0"/>
              </a:spcBef>
              <a:buFont typeface="Arial" panose="020B0604020202020204"/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3.xml"/><Relationship Id="rId7" Type="http://schemas.openxmlformats.org/officeDocument/2006/relationships/slideLayout" Target="../slideLayouts/slideLayout1.xml"/><Relationship Id="rId12" Type="http://schemas.openxmlformats.org/officeDocument/2006/relationships/image" Target="../media/image4.jpe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audio" Target="../media/media1.wav"/><Relationship Id="rId11" Type="http://schemas.openxmlformats.org/officeDocument/2006/relationships/image" Target="../media/image3.png"/><Relationship Id="rId5" Type="http://schemas.microsoft.com/office/2007/relationships/media" Target="../media/media1.wav"/><Relationship Id="rId10" Type="http://schemas.openxmlformats.org/officeDocument/2006/relationships/image" Target="../media/image2.jpeg"/><Relationship Id="rId4" Type="http://schemas.openxmlformats.org/officeDocument/2006/relationships/tags" Target="../tags/tag4.xml"/><Relationship Id="rId9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_形状 3674"/>
          <p:cNvSpPr/>
          <p:nvPr>
            <p:custDataLst>
              <p:tags r:id="rId1"/>
            </p:custDataLst>
          </p:nvPr>
        </p:nvSpPr>
        <p:spPr>
          <a:xfrm>
            <a:off x="-38100" y="38100"/>
            <a:ext cx="24415749" cy="13716000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5" name="PA_形状 25"/>
          <p:cNvPicPr preferRelativeResize="0"/>
          <p:nvPr>
            <p:custDataLst>
              <p:tags r:id="rId2"/>
            </p:custDataLst>
          </p:nvPr>
        </p:nvPicPr>
        <p:blipFill rotWithShape="1">
          <a:blip r:embed="rId10"/>
          <a:srcRect t="7223" b="7222"/>
          <a:stretch>
            <a:fillRect/>
          </a:stretch>
        </p:blipFill>
        <p:spPr>
          <a:xfrm>
            <a:off x="0" y="0"/>
            <a:ext cx="24377649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PA_形状 26"/>
          <p:cNvSpPr/>
          <p:nvPr>
            <p:custDataLst>
              <p:tags r:id="rId3"/>
            </p:custDataLst>
          </p:nvPr>
        </p:nvSpPr>
        <p:spPr>
          <a:xfrm>
            <a:off x="167005" y="0"/>
            <a:ext cx="24377649" cy="137160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 b="0" i="0" u="none" strike="noStrike" cap="none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grpSp>
        <p:nvGrpSpPr>
          <p:cNvPr id="27" name="PA_形状 27"/>
          <p:cNvGrpSpPr/>
          <p:nvPr>
            <p:custDataLst>
              <p:tags r:id="rId4"/>
            </p:custDataLst>
          </p:nvPr>
        </p:nvGrpSpPr>
        <p:grpSpPr>
          <a:xfrm>
            <a:off x="7347521" y="3741948"/>
            <a:ext cx="10387780" cy="5530855"/>
            <a:chOff x="6196423" y="3081764"/>
            <a:chExt cx="12844433" cy="6838875"/>
          </a:xfrm>
        </p:grpSpPr>
        <p:sp>
          <p:nvSpPr>
            <p:cNvPr id="28" name="Shape 28"/>
            <p:cNvSpPr txBox="1"/>
            <p:nvPr/>
          </p:nvSpPr>
          <p:spPr>
            <a:xfrm>
              <a:off x="6196423" y="7180577"/>
              <a:ext cx="12844433" cy="2740061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zh-CN" altLang="en-US" sz="9600" b="1" i="0" u="none" strike="noStrike" cap="none" dirty="0">
                  <a:solidFill>
                    <a:srgbClr val="0E0E0E"/>
                  </a:solidFill>
                  <a:latin typeface="+mn-ea"/>
                  <a:ea typeface="+mn-ea"/>
                  <a:cs typeface="Montserrat" panose="02000505000000020004"/>
                  <a:sym typeface="Montserrat" panose="02000505000000020004"/>
                </a:rPr>
                <a:t>需求变更管理</a:t>
              </a:r>
              <a:endParaRPr lang="en-US" altLang="zh-CN" sz="9600" b="1" i="0" u="none" strike="noStrike" cap="none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29" name="Shape 29"/>
            <p:cNvSpPr txBox="1"/>
            <p:nvPr/>
          </p:nvSpPr>
          <p:spPr>
            <a:xfrm>
              <a:off x="8843332" y="6566100"/>
              <a:ext cx="6662248" cy="41862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1600" b="0" i="0" u="none" strike="noStrike" cap="none" dirty="0">
                  <a:solidFill>
                    <a:srgbClr val="0E0E0E"/>
                  </a:solidFill>
                  <a:latin typeface="+mn-ea"/>
                  <a:ea typeface="+mn-ea"/>
                  <a:cs typeface="Montserrat" panose="02000505000000020004"/>
                  <a:sym typeface="Montserrat" panose="02000505000000020004"/>
                </a:rPr>
                <a:t>T     H     I     S         I     S</a:t>
              </a:r>
            </a:p>
          </p:txBody>
        </p:sp>
        <p:sp>
          <p:nvSpPr>
            <p:cNvPr id="30" name="Shape 30"/>
            <p:cNvSpPr/>
            <p:nvPr/>
          </p:nvSpPr>
          <p:spPr>
            <a:xfrm>
              <a:off x="11480142" y="3081764"/>
              <a:ext cx="1469390" cy="26937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2816" y="103616"/>
                  </a:moveTo>
                  <a:lnTo>
                    <a:pt x="59972" y="68483"/>
                  </a:lnTo>
                  <a:lnTo>
                    <a:pt x="59894" y="68477"/>
                  </a:lnTo>
                  <a:cubicBezTo>
                    <a:pt x="59916" y="68372"/>
                    <a:pt x="60000" y="68288"/>
                    <a:pt x="60000" y="68183"/>
                  </a:cubicBezTo>
                  <a:cubicBezTo>
                    <a:pt x="60000" y="66672"/>
                    <a:pt x="57766" y="65455"/>
                    <a:pt x="55000" y="65455"/>
                  </a:cubicBezTo>
                  <a:lnTo>
                    <a:pt x="11938" y="65455"/>
                  </a:lnTo>
                  <a:lnTo>
                    <a:pt x="48605" y="5455"/>
                  </a:lnTo>
                  <a:lnTo>
                    <a:pt x="88055" y="5455"/>
                  </a:lnTo>
                  <a:lnTo>
                    <a:pt x="63533" y="45500"/>
                  </a:lnTo>
                  <a:lnTo>
                    <a:pt x="63594" y="45511"/>
                  </a:lnTo>
                  <a:cubicBezTo>
                    <a:pt x="63427" y="45783"/>
                    <a:pt x="63283" y="46061"/>
                    <a:pt x="63283" y="46361"/>
                  </a:cubicBezTo>
                  <a:cubicBezTo>
                    <a:pt x="63283" y="47872"/>
                    <a:pt x="65522" y="49088"/>
                    <a:pt x="68283" y="49088"/>
                  </a:cubicBezTo>
                  <a:lnTo>
                    <a:pt x="106638" y="49088"/>
                  </a:lnTo>
                  <a:cubicBezTo>
                    <a:pt x="106638" y="49088"/>
                    <a:pt x="52816" y="103616"/>
                    <a:pt x="52816" y="103616"/>
                  </a:cubicBezTo>
                  <a:close/>
                  <a:moveTo>
                    <a:pt x="120000" y="46361"/>
                  </a:moveTo>
                  <a:cubicBezTo>
                    <a:pt x="120000" y="44855"/>
                    <a:pt x="117761" y="43638"/>
                    <a:pt x="115000" y="43638"/>
                  </a:cubicBezTo>
                  <a:lnTo>
                    <a:pt x="75227" y="43638"/>
                  </a:lnTo>
                  <a:lnTo>
                    <a:pt x="99744" y="3588"/>
                  </a:lnTo>
                  <a:lnTo>
                    <a:pt x="99688" y="3577"/>
                  </a:lnTo>
                  <a:cubicBezTo>
                    <a:pt x="99855" y="3305"/>
                    <a:pt x="100000" y="3027"/>
                    <a:pt x="100000" y="2727"/>
                  </a:cubicBezTo>
                  <a:cubicBezTo>
                    <a:pt x="100000" y="1222"/>
                    <a:pt x="97766" y="0"/>
                    <a:pt x="95000" y="0"/>
                  </a:cubicBezTo>
                  <a:lnTo>
                    <a:pt x="45005" y="0"/>
                  </a:lnTo>
                  <a:cubicBezTo>
                    <a:pt x="42794" y="0"/>
                    <a:pt x="40977" y="794"/>
                    <a:pt x="40316" y="1872"/>
                  </a:cubicBezTo>
                  <a:lnTo>
                    <a:pt x="40255" y="1861"/>
                  </a:lnTo>
                  <a:lnTo>
                    <a:pt x="261" y="67316"/>
                  </a:lnTo>
                  <a:lnTo>
                    <a:pt x="316" y="67333"/>
                  </a:lnTo>
                  <a:cubicBezTo>
                    <a:pt x="150" y="67600"/>
                    <a:pt x="0" y="67877"/>
                    <a:pt x="0" y="68183"/>
                  </a:cubicBezTo>
                  <a:cubicBezTo>
                    <a:pt x="0" y="69688"/>
                    <a:pt x="2238" y="70911"/>
                    <a:pt x="5000" y="70911"/>
                  </a:cubicBezTo>
                  <a:lnTo>
                    <a:pt x="49416" y="70911"/>
                  </a:lnTo>
                  <a:lnTo>
                    <a:pt x="40033" y="116972"/>
                  </a:lnTo>
                  <a:lnTo>
                    <a:pt x="40111" y="116977"/>
                  </a:lnTo>
                  <a:cubicBezTo>
                    <a:pt x="40088" y="117077"/>
                    <a:pt x="40000" y="117166"/>
                    <a:pt x="40000" y="117272"/>
                  </a:cubicBezTo>
                  <a:cubicBezTo>
                    <a:pt x="40000" y="118777"/>
                    <a:pt x="42238" y="120000"/>
                    <a:pt x="45005" y="120000"/>
                  </a:cubicBezTo>
                  <a:cubicBezTo>
                    <a:pt x="47022" y="120000"/>
                    <a:pt x="48672" y="119333"/>
                    <a:pt x="49444" y="118388"/>
                  </a:cubicBezTo>
                  <a:lnTo>
                    <a:pt x="49544" y="118416"/>
                  </a:lnTo>
                  <a:lnTo>
                    <a:pt x="119538" y="47505"/>
                  </a:lnTo>
                  <a:lnTo>
                    <a:pt x="119516" y="47500"/>
                  </a:lnTo>
                  <a:cubicBezTo>
                    <a:pt x="119816" y="47150"/>
                    <a:pt x="120000" y="46772"/>
                    <a:pt x="120000" y="46361"/>
                  </a:cubicBezTo>
                </a:path>
              </a:pathLst>
            </a:custGeom>
            <a:solidFill>
              <a:srgbClr val="0E0E0E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000" b="0" i="0" u="none" strike="noStrike" cap="none">
                <a:solidFill>
                  <a:srgbClr val="0E0E0E"/>
                </a:solidFill>
                <a:latin typeface="+mn-ea"/>
                <a:ea typeface="+mn-ea"/>
                <a:cs typeface="Lato" panose="020F0502020204030203"/>
                <a:sym typeface="Lato" panose="020F0502020204030203"/>
              </a:endParaRPr>
            </a:p>
          </p:txBody>
        </p:sp>
      </p:grpSp>
      <p:pic>
        <p:nvPicPr>
          <p:cNvPr id="2" name="PA_AudioMachine - Breath and Life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864974" y="-4137180"/>
            <a:ext cx="609600" cy="6096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0679430" y="10213975"/>
            <a:ext cx="419671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b="1">
                <a:latin typeface="+mn-ea"/>
                <a:ea typeface="+mn-ea"/>
              </a:rPr>
              <a:t>  G25</a:t>
            </a:r>
          </a:p>
        </p:txBody>
      </p:sp>
      <p:pic>
        <p:nvPicPr>
          <p:cNvPr id="4" name="图片 1" descr="C:\Users\msi\AppData\Local\Microsoft\Windows\INetCache\Content.Word\logo.jpg"/>
          <p:cNvPicPr/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38100" y="0"/>
            <a:ext cx="3885565" cy="29825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4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" y="-1265750"/>
            <a:ext cx="24371250" cy="162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/>
          <p:nvPr/>
        </p:nvSpPr>
        <p:spPr>
          <a:xfrm>
            <a:off x="1309228" y="1339251"/>
            <a:ext cx="21759300" cy="1103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6827009" y="3274132"/>
            <a:ext cx="10723500" cy="2123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b="1" dirty="0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需求管理工具的使用</a:t>
            </a:r>
          </a:p>
        </p:txBody>
      </p:sp>
      <p:sp>
        <p:nvSpPr>
          <p:cNvPr id="93" name="Shape 93"/>
          <p:cNvSpPr txBox="1"/>
          <p:nvPr/>
        </p:nvSpPr>
        <p:spPr>
          <a:xfrm>
            <a:off x="7840345" y="4849798"/>
            <a:ext cx="8696400" cy="1938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4000" b="1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使用的需求管理工具是：统御软件</a:t>
            </a:r>
          </a:p>
        </p:txBody>
      </p:sp>
      <p:sp>
        <p:nvSpPr>
          <p:cNvPr id="96" name="Shape 96"/>
          <p:cNvSpPr txBox="1"/>
          <p:nvPr/>
        </p:nvSpPr>
        <p:spPr>
          <a:xfrm>
            <a:off x="7840344" y="7935121"/>
            <a:ext cx="8696399" cy="1938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3600" b="1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跟踪矩阵的建立：见电脑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/>
      <p:bldP spid="9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Shape 789"/>
          <p:cNvSpPr/>
          <p:nvPr/>
        </p:nvSpPr>
        <p:spPr>
          <a:xfrm>
            <a:off x="0" y="-12581"/>
            <a:ext cx="24377649" cy="687058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90" name="Shape 790"/>
          <p:cNvSpPr/>
          <p:nvPr/>
        </p:nvSpPr>
        <p:spPr>
          <a:xfrm>
            <a:off x="22225" y="-12581"/>
            <a:ext cx="24377649" cy="687058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91" name="Shape 791"/>
          <p:cNvSpPr txBox="1"/>
          <p:nvPr/>
        </p:nvSpPr>
        <p:spPr>
          <a:xfrm>
            <a:off x="2886074" y="1484009"/>
            <a:ext cx="18659475" cy="168781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b="1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建议的变更与需求基线是否相冲突</a:t>
            </a:r>
          </a:p>
        </p:txBody>
      </p:sp>
      <p:sp>
        <p:nvSpPr>
          <p:cNvPr id="793" name="Shape 793"/>
          <p:cNvSpPr txBox="1"/>
          <p:nvPr/>
        </p:nvSpPr>
        <p:spPr>
          <a:xfrm>
            <a:off x="4830340" y="4277017"/>
            <a:ext cx="14761417" cy="258098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3600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需求基线：软件需求规格说明书</a:t>
            </a:r>
            <a:r>
              <a:rPr lang="en-US" altLang="zh-CN" sz="3600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1.0</a:t>
            </a:r>
            <a:r>
              <a:rPr lang="zh-CN" altLang="en-US" sz="3600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、测试用例</a:t>
            </a:r>
            <a:r>
              <a:rPr lang="en-US" altLang="zh-CN" sz="3600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1.0</a:t>
            </a:r>
            <a:r>
              <a:rPr lang="zh-CN" altLang="en-US" sz="3600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、用户手册</a:t>
            </a:r>
            <a:r>
              <a:rPr lang="en-US" altLang="zh-CN" sz="3600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1.0</a:t>
            </a:r>
            <a:endParaRPr lang="zh-CN" altLang="en-US" sz="3600" dirty="0">
              <a:solidFill>
                <a:schemeClr val="accent1"/>
              </a:solidFill>
              <a:latin typeface="+mn-ea"/>
              <a:ea typeface="+mn-ea"/>
              <a:cs typeface="Montserrat" panose="02000505000000020004"/>
              <a:sym typeface="Montserrat" panose="02000505000000020004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3600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建议的变更：以上文档需要全部进行修改</a:t>
            </a:r>
          </a:p>
        </p:txBody>
      </p:sp>
      <p:sp>
        <p:nvSpPr>
          <p:cNvPr id="806" name="Shape 806"/>
          <p:cNvSpPr txBox="1"/>
          <p:nvPr/>
        </p:nvSpPr>
        <p:spPr>
          <a:xfrm>
            <a:off x="1663903" y="10754664"/>
            <a:ext cx="4796139" cy="147732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endParaRPr lang="en-US" sz="200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807" name="Shape 807"/>
          <p:cNvSpPr txBox="1"/>
          <p:nvPr/>
        </p:nvSpPr>
        <p:spPr>
          <a:xfrm>
            <a:off x="1663836" y="8412042"/>
            <a:ext cx="7051539" cy="33037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3200" b="1" dirty="0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是否要求完善或者重新制作原型</a:t>
            </a:r>
            <a:endParaRPr lang="en-US" altLang="zh-CN" sz="3200" b="1" dirty="0">
              <a:solidFill>
                <a:schemeClr val="dk2"/>
              </a:solidFill>
              <a:latin typeface="+mn-ea"/>
              <a:ea typeface="+mn-ea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endParaRPr lang="en-US" altLang="zh-CN" sz="3200" dirty="0">
              <a:solidFill>
                <a:schemeClr val="dk2"/>
              </a:solidFill>
              <a:latin typeface="+mn-ea"/>
              <a:ea typeface="+mn-ea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3200" dirty="0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需要根据需求的变更进行界面原型的修改</a:t>
            </a:r>
          </a:p>
        </p:txBody>
      </p:sp>
      <p:sp>
        <p:nvSpPr>
          <p:cNvPr id="809" name="Shape 809"/>
          <p:cNvSpPr txBox="1"/>
          <p:nvPr/>
        </p:nvSpPr>
        <p:spPr>
          <a:xfrm>
            <a:off x="13564780" y="8276898"/>
            <a:ext cx="6423843" cy="298165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3200" b="1" dirty="0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是否需要重新制作相关的测试用例及用户手册</a:t>
            </a:r>
            <a:endParaRPr lang="en-US" altLang="zh-CN" sz="3200" b="1" dirty="0">
              <a:solidFill>
                <a:schemeClr val="dk2"/>
              </a:solidFill>
              <a:latin typeface="+mn-ea"/>
              <a:ea typeface="+mn-ea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endParaRPr lang="en-US" altLang="zh-CN" sz="3200" b="1" dirty="0">
              <a:solidFill>
                <a:schemeClr val="dk2"/>
              </a:solidFill>
              <a:latin typeface="+mn-ea"/>
              <a:ea typeface="+mn-ea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3200" dirty="0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需要进行修改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9365CE67-C101-4743-8A28-AB62F1A6C978}"/>
              </a:ext>
            </a:extLst>
          </p:cNvPr>
          <p:cNvSpPr txBox="1"/>
          <p:nvPr/>
        </p:nvSpPr>
        <p:spPr>
          <a:xfrm>
            <a:off x="4445000" y="1400175"/>
            <a:ext cx="15487650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latin typeface="+mn-ea"/>
                <a:ea typeface="+mn-ea"/>
              </a:rPr>
              <a:t>工作量以及成本计算</a:t>
            </a:r>
            <a:endParaRPr lang="en-US" altLang="zh-CN" sz="5400" b="1" dirty="0">
              <a:latin typeface="+mn-ea"/>
              <a:ea typeface="+mn-ea"/>
            </a:endParaRPr>
          </a:p>
          <a:p>
            <a:endParaRPr lang="en-US" altLang="zh-CN" sz="4000" dirty="0">
              <a:latin typeface="+mn-ea"/>
              <a:ea typeface="+mn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244059D-4AC7-4C4C-8CA2-DB165A4C3A84}"/>
              </a:ext>
            </a:extLst>
          </p:cNvPr>
          <p:cNvSpPr txBox="1"/>
          <p:nvPr/>
        </p:nvSpPr>
        <p:spPr>
          <a:xfrm>
            <a:off x="2886075" y="3971925"/>
            <a:ext cx="1971675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+mn-ea"/>
                <a:ea typeface="+mn-ea"/>
              </a:rPr>
              <a:t>废弃的工作量：</a:t>
            </a:r>
            <a:endParaRPr lang="en-US" altLang="zh-CN" sz="4000" dirty="0">
              <a:latin typeface="+mn-ea"/>
              <a:ea typeface="+mn-ea"/>
            </a:endParaRPr>
          </a:p>
          <a:p>
            <a:r>
              <a:rPr lang="zh-CN" altLang="en-US" sz="3200" dirty="0">
                <a:latin typeface="+mn-ea"/>
                <a:ea typeface="+mn-ea"/>
              </a:rPr>
              <a:t>软件需求规格说明书文档：</a:t>
            </a:r>
            <a:r>
              <a:rPr lang="en-US" altLang="zh-CN" sz="3200" dirty="0">
                <a:latin typeface="+mn-ea"/>
                <a:ea typeface="+mn-ea"/>
              </a:rPr>
              <a:t>1h</a:t>
            </a:r>
          </a:p>
          <a:p>
            <a:r>
              <a:rPr lang="zh-CN" altLang="en-US" sz="3200" dirty="0">
                <a:latin typeface="+mn-ea"/>
                <a:ea typeface="+mn-ea"/>
              </a:rPr>
              <a:t>测试用例、用户手册：</a:t>
            </a:r>
            <a:r>
              <a:rPr lang="en-US" altLang="zh-CN" sz="3200" dirty="0">
                <a:latin typeface="+mn-ea"/>
                <a:ea typeface="+mn-ea"/>
              </a:rPr>
              <a:t>1h</a:t>
            </a:r>
          </a:p>
          <a:p>
            <a:r>
              <a:rPr lang="zh-CN" altLang="en-US" sz="3200" dirty="0">
                <a:latin typeface="+mn-ea"/>
                <a:ea typeface="+mn-ea"/>
              </a:rPr>
              <a:t>用户界面：</a:t>
            </a:r>
            <a:r>
              <a:rPr lang="en-US" altLang="zh-CN" sz="3200" dirty="0">
                <a:latin typeface="+mn-ea"/>
                <a:ea typeface="+mn-ea"/>
              </a:rPr>
              <a:t>1h</a:t>
            </a:r>
          </a:p>
          <a:p>
            <a:r>
              <a:rPr lang="zh-CN" altLang="en-US" sz="3200" dirty="0">
                <a:latin typeface="+mn-ea"/>
                <a:ea typeface="+mn-ea"/>
              </a:rPr>
              <a:t>用例图，顺序图等：</a:t>
            </a:r>
            <a:r>
              <a:rPr lang="en-US" altLang="zh-CN" sz="3200" dirty="0">
                <a:latin typeface="+mn-ea"/>
                <a:ea typeface="+mn-ea"/>
              </a:rPr>
              <a:t>1h</a:t>
            </a:r>
          </a:p>
          <a:p>
            <a:r>
              <a:rPr lang="zh-CN" altLang="en-US" sz="4000" dirty="0">
                <a:latin typeface="+mn-ea"/>
                <a:ea typeface="+mn-ea"/>
              </a:rPr>
              <a:t>因为需求变更增加的工作量：</a:t>
            </a:r>
            <a:endParaRPr lang="en-US" altLang="zh-CN" sz="4000" dirty="0">
              <a:latin typeface="+mn-ea"/>
              <a:ea typeface="+mn-ea"/>
            </a:endParaRPr>
          </a:p>
          <a:p>
            <a:r>
              <a:rPr lang="zh-CN" altLang="en-US" sz="3200" dirty="0">
                <a:latin typeface="+mn-ea"/>
                <a:ea typeface="+mn-ea"/>
              </a:rPr>
              <a:t>软件需求规格说明书文档修改：</a:t>
            </a:r>
            <a:r>
              <a:rPr lang="en-US" altLang="zh-CN" sz="3200" dirty="0">
                <a:latin typeface="+mn-ea"/>
                <a:ea typeface="+mn-ea"/>
              </a:rPr>
              <a:t>1h</a:t>
            </a:r>
          </a:p>
          <a:p>
            <a:r>
              <a:rPr lang="zh-CN" altLang="en-US" sz="3200" dirty="0">
                <a:latin typeface="+mn-ea"/>
                <a:ea typeface="+mn-ea"/>
              </a:rPr>
              <a:t>测试用例、用户手册修改：</a:t>
            </a:r>
            <a:r>
              <a:rPr lang="en-US" altLang="zh-CN" sz="3200" dirty="0">
                <a:latin typeface="+mn-ea"/>
                <a:ea typeface="+mn-ea"/>
              </a:rPr>
              <a:t>1h</a:t>
            </a:r>
          </a:p>
          <a:p>
            <a:r>
              <a:rPr lang="zh-CN" altLang="en-US" sz="3200" dirty="0">
                <a:latin typeface="+mn-ea"/>
                <a:ea typeface="+mn-ea"/>
              </a:rPr>
              <a:t>用户界面原型修改：</a:t>
            </a:r>
            <a:r>
              <a:rPr lang="en-US" altLang="zh-CN" sz="3200" dirty="0">
                <a:latin typeface="+mn-ea"/>
                <a:ea typeface="+mn-ea"/>
              </a:rPr>
              <a:t>1h</a:t>
            </a:r>
          </a:p>
          <a:p>
            <a:r>
              <a:rPr lang="zh-CN" altLang="en-US" sz="3200" dirty="0">
                <a:latin typeface="+mn-ea"/>
                <a:ea typeface="+mn-ea"/>
              </a:rPr>
              <a:t>用例图修改：</a:t>
            </a:r>
            <a:r>
              <a:rPr lang="en-US" altLang="zh-CN" sz="3200" dirty="0">
                <a:latin typeface="+mn-ea"/>
                <a:ea typeface="+mn-ea"/>
              </a:rPr>
              <a:t>1h</a:t>
            </a:r>
            <a:endParaRPr lang="zh-CN" altLang="en-US" sz="32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39685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811">
            <a:extLst>
              <a:ext uri="{FF2B5EF4-FFF2-40B4-BE49-F238E27FC236}">
                <a16:creationId xmlns:a16="http://schemas.microsoft.com/office/drawing/2014/main" id="{605FCDF6-F1D0-4923-AC99-FF13E98CC7F8}"/>
              </a:ext>
            </a:extLst>
          </p:cNvPr>
          <p:cNvSpPr txBox="1"/>
          <p:nvPr/>
        </p:nvSpPr>
        <p:spPr>
          <a:xfrm>
            <a:off x="3227813" y="1382592"/>
            <a:ext cx="17431912" cy="144633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4800" b="1" dirty="0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是否对新的需求进行优先级打分和排序</a:t>
            </a:r>
          </a:p>
        </p:txBody>
      </p:sp>
    </p:spTree>
    <p:extLst>
      <p:ext uri="{BB962C8B-B14F-4D97-AF65-F5344CB8AC3E}">
        <p14:creationId xmlns:p14="http://schemas.microsoft.com/office/powerpoint/2010/main" val="4219498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" y="-1265750"/>
            <a:ext cx="24371250" cy="162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/>
          <p:nvPr/>
        </p:nvSpPr>
        <p:spPr>
          <a:xfrm>
            <a:off x="1309228" y="1338616"/>
            <a:ext cx="21759300" cy="1103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6827009" y="3314137"/>
            <a:ext cx="10723500" cy="2123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b="1" dirty="0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可行性分析</a:t>
            </a:r>
          </a:p>
        </p:txBody>
      </p:sp>
      <p:sp>
        <p:nvSpPr>
          <p:cNvPr id="96" name="Shape 96"/>
          <p:cNvSpPr txBox="1"/>
          <p:nvPr/>
        </p:nvSpPr>
        <p:spPr>
          <a:xfrm>
            <a:off x="4714876" y="5437837"/>
            <a:ext cx="15859124" cy="284032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3600" b="1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硬件分析：对于硬件没有影响，可以依照原计划进行</a:t>
            </a:r>
            <a:endParaRPr lang="en-US" altLang="zh-CN" sz="3600" b="1" dirty="0">
              <a:solidFill>
                <a:schemeClr val="accent1"/>
              </a:solidFill>
              <a:latin typeface="+mn-ea"/>
              <a:ea typeface="+mn-ea"/>
              <a:cs typeface="Montserrat" panose="02000505000000020004"/>
              <a:sym typeface="Montserrat" panose="02000505000000020004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3600" b="1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软件分析：在界面上需要有部分修改，各类文档需要修改。对于项目整体的影响并不大</a:t>
            </a:r>
            <a:endParaRPr lang="en-US" altLang="zh-CN" sz="3600" b="1" dirty="0">
              <a:solidFill>
                <a:schemeClr val="accent1"/>
              </a:solidFill>
              <a:latin typeface="+mn-ea"/>
              <a:ea typeface="+mn-ea"/>
              <a:cs typeface="Montserrat" panose="02000505000000020004"/>
              <a:sym typeface="Montserrat" panose="02000505000000020004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altLang="zh-CN" sz="3600" b="1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    </a:t>
            </a:r>
            <a:r>
              <a:rPr lang="zh-CN" altLang="en-US" sz="3600" b="1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界面修改：去除教师界面中课程内教师信息的修改按钮</a:t>
            </a:r>
            <a:endParaRPr lang="en-US" altLang="zh-CN" sz="3600" b="1" dirty="0">
              <a:solidFill>
                <a:schemeClr val="accent1"/>
              </a:solidFill>
              <a:latin typeface="+mn-ea"/>
              <a:ea typeface="+mn-ea"/>
              <a:cs typeface="Montserrat" panose="02000505000000020004"/>
              <a:sym typeface="Montserrat" panose="02000505000000020004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" y="-1265750"/>
            <a:ext cx="24371250" cy="162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/>
          <p:nvPr/>
        </p:nvSpPr>
        <p:spPr>
          <a:xfrm>
            <a:off x="1309228" y="1339251"/>
            <a:ext cx="21759300" cy="1103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6827644" y="3274132"/>
            <a:ext cx="10723500" cy="2123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altLang="zh-CN" sz="6600" b="1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CCB</a:t>
            </a:r>
            <a:r>
              <a:rPr lang="zh-CN" altLang="en-US" sz="6600" b="1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组织以及人选</a:t>
            </a:r>
          </a:p>
        </p:txBody>
      </p:sp>
      <p:sp>
        <p:nvSpPr>
          <p:cNvPr id="93" name="Shape 93"/>
          <p:cNvSpPr txBox="1"/>
          <p:nvPr/>
        </p:nvSpPr>
        <p:spPr>
          <a:xfrm>
            <a:off x="4502256" y="4761231"/>
            <a:ext cx="8696400" cy="1938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altLang="zh-CN" sz="4000" b="1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CCB</a:t>
            </a:r>
            <a:r>
              <a:rPr lang="zh-CN" altLang="en-US" sz="4000" b="1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人选：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12E715FE-E6D4-41C2-B3AC-E047162EC7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4037168"/>
              </p:ext>
            </p:extLst>
          </p:nvPr>
        </p:nvGraphicFramePr>
        <p:xfrm>
          <a:off x="6997077" y="4761231"/>
          <a:ext cx="12205323" cy="2622549"/>
        </p:xfrm>
        <a:graphic>
          <a:graphicData uri="http://schemas.openxmlformats.org/drawingml/2006/table">
            <a:tbl>
              <a:tblPr firstRow="1" firstCol="1" bandRow="1">
                <a:tableStyleId>{BDBED569-4797-4DF1-A0F4-6AAB3CD982D8}</a:tableStyleId>
              </a:tblPr>
              <a:tblGrid>
                <a:gridCol w="6209071">
                  <a:extLst>
                    <a:ext uri="{9D8B030D-6E8A-4147-A177-3AD203B41FA5}">
                      <a16:colId xmlns:a16="http://schemas.microsoft.com/office/drawing/2014/main" val="835206793"/>
                    </a:ext>
                  </a:extLst>
                </a:gridCol>
                <a:gridCol w="5996252">
                  <a:extLst>
                    <a:ext uri="{9D8B030D-6E8A-4147-A177-3AD203B41FA5}">
                      <a16:colId xmlns:a16="http://schemas.microsoft.com/office/drawing/2014/main" val="1687901627"/>
                    </a:ext>
                  </a:extLst>
                </a:gridCol>
              </a:tblGrid>
              <a:tr h="30752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3600" kern="100" dirty="0">
                          <a:effectLst/>
                        </a:rPr>
                        <a:t>角色</a:t>
                      </a:r>
                      <a:endParaRPr lang="zh-CN" sz="3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3600" kern="100" dirty="0">
                          <a:effectLst/>
                        </a:rPr>
                        <a:t>人员</a:t>
                      </a:r>
                      <a:endParaRPr lang="zh-CN" sz="3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48249640"/>
                  </a:ext>
                </a:extLst>
              </a:tr>
              <a:tr h="97662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3600" kern="100" dirty="0">
                          <a:effectLst/>
                        </a:rPr>
                        <a:t>变更控制委员会主席</a:t>
                      </a:r>
                      <a:endParaRPr lang="zh-CN" sz="3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3600" kern="100" dirty="0">
                          <a:effectLst/>
                        </a:rPr>
                        <a:t>余倩</a:t>
                      </a:r>
                      <a:endParaRPr lang="zh-CN" sz="3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025701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3600" kern="100" dirty="0">
                          <a:effectLst/>
                        </a:rPr>
                        <a:t>变更控制委员会</a:t>
                      </a:r>
                      <a:endParaRPr lang="zh-CN" sz="3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sz="3600" kern="100" dirty="0">
                          <a:effectLst/>
                        </a:rPr>
                        <a:t>于欣汝、徐洁岑、</a:t>
                      </a:r>
                      <a:r>
                        <a:rPr lang="zh-CN" altLang="zh-CN" sz="3600" kern="100" dirty="0">
                          <a:effectLst/>
                        </a:rPr>
                        <a:t>陈泓见</a:t>
                      </a:r>
                      <a:endParaRPr lang="zh-CN" altLang="zh-CN" sz="3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3600" kern="100" dirty="0">
                          <a:effectLst/>
                        </a:rPr>
                        <a:t>、黄枭帅</a:t>
                      </a:r>
                      <a:endParaRPr lang="zh-CN" sz="3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73117736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D77F0A17-C992-43B8-B0BD-2D13C616035D}"/>
              </a:ext>
            </a:extLst>
          </p:cNvPr>
          <p:cNvSpPr txBox="1"/>
          <p:nvPr/>
        </p:nvSpPr>
        <p:spPr>
          <a:xfrm>
            <a:off x="4502256" y="8830755"/>
            <a:ext cx="145732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latin typeface="+mn-ea"/>
                <a:ea typeface="+mn-ea"/>
              </a:rPr>
              <a:t>理由：助教作为统一管理所有小组，对于这个项目有着更加深的了解，可以敏锐地更具影响报告判断出需求的变更是否可行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" y="-1265750"/>
            <a:ext cx="24371250" cy="162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/>
          <p:nvPr/>
        </p:nvSpPr>
        <p:spPr>
          <a:xfrm>
            <a:off x="1309228" y="1339251"/>
            <a:ext cx="21759300" cy="1103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6827009" y="3274132"/>
            <a:ext cx="10723500" cy="2123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b="1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需求变更申请报告</a:t>
            </a:r>
          </a:p>
        </p:txBody>
      </p:sp>
      <p:sp>
        <p:nvSpPr>
          <p:cNvPr id="96" name="Shape 96"/>
          <p:cNvSpPr txBox="1"/>
          <p:nvPr/>
        </p:nvSpPr>
        <p:spPr>
          <a:xfrm>
            <a:off x="2561590" y="6384925"/>
            <a:ext cx="19766915" cy="193865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3600" b="1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申请报告主要内容包括：</a:t>
            </a:r>
            <a:r>
              <a:rPr lang="zh-CN" altLang="en-US" sz="3600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项目名称，变更的内容，变更原因，变更影响评估，审批意见，变更实施情况等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" y="-1265750"/>
            <a:ext cx="24371250" cy="162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/>
          <p:nvPr/>
        </p:nvSpPr>
        <p:spPr>
          <a:xfrm>
            <a:off x="1309228" y="1339251"/>
            <a:ext cx="21759300" cy="1103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6827009" y="3274132"/>
            <a:ext cx="10723500" cy="2123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altLang="zh-CN" sz="6600" b="1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 </a:t>
            </a:r>
            <a:r>
              <a:rPr lang="zh-CN" altLang="en-US" sz="6600" b="1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需求变更影响分析</a:t>
            </a:r>
          </a:p>
        </p:txBody>
      </p:sp>
      <p:sp>
        <p:nvSpPr>
          <p:cNvPr id="96" name="Shape 96"/>
          <p:cNvSpPr txBox="1"/>
          <p:nvPr/>
        </p:nvSpPr>
        <p:spPr>
          <a:xfrm>
            <a:off x="4686300" y="5397832"/>
            <a:ext cx="15573375" cy="47748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endParaRPr lang="zh-CN" altLang="en-US" sz="3600" b="1" dirty="0">
              <a:solidFill>
                <a:schemeClr val="accen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" y="-1266385"/>
            <a:ext cx="24371250" cy="162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/>
          <p:nvPr/>
        </p:nvSpPr>
        <p:spPr>
          <a:xfrm>
            <a:off x="1309228" y="1339251"/>
            <a:ext cx="21759300" cy="1103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6540500" y="2508885"/>
            <a:ext cx="12131675" cy="212344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4800" b="1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建议的变更对任务的执行顺序、依赖性、工作量的影响</a:t>
            </a:r>
          </a:p>
        </p:txBody>
      </p:sp>
      <p:sp>
        <p:nvSpPr>
          <p:cNvPr id="96" name="Shape 96"/>
          <p:cNvSpPr txBox="1"/>
          <p:nvPr/>
        </p:nvSpPr>
        <p:spPr>
          <a:xfrm>
            <a:off x="6540500" y="5564268"/>
            <a:ext cx="10687051" cy="405558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3600" b="1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执行顺序：没有影响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3600" b="1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依赖性：没有影响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3600" b="1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工作量：大约</a:t>
            </a:r>
            <a:r>
              <a:rPr lang="en-US" altLang="zh-CN" sz="3600" b="1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9</a:t>
            </a:r>
            <a:r>
              <a:rPr lang="zh-CN" altLang="en-US" sz="3600" b="1" dirty="0">
                <a:solidFill>
                  <a:schemeClr val="accent1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小时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6" name="Shape 100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498" y="-2030927"/>
            <a:ext cx="28217179" cy="18811453"/>
          </a:xfrm>
          <a:prstGeom prst="rect">
            <a:avLst/>
          </a:prstGeom>
          <a:noFill/>
          <a:ln>
            <a:noFill/>
          </a:ln>
        </p:spPr>
      </p:pic>
      <p:sp>
        <p:nvSpPr>
          <p:cNvPr id="1002" name="Shape 1002"/>
          <p:cNvSpPr/>
          <p:nvPr/>
        </p:nvSpPr>
        <p:spPr>
          <a:xfrm>
            <a:off x="-23495" y="0"/>
            <a:ext cx="24377649" cy="13716000"/>
          </a:xfrm>
          <a:prstGeom prst="rect">
            <a:avLst/>
          </a:prstGeom>
          <a:solidFill>
            <a:schemeClr val="lt1">
              <a:alpha val="15686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003" name="Shape 1003"/>
          <p:cNvSpPr/>
          <p:nvPr/>
        </p:nvSpPr>
        <p:spPr>
          <a:xfrm>
            <a:off x="8750064" y="2695339"/>
            <a:ext cx="6801323" cy="6801323"/>
          </a:xfrm>
          <a:prstGeom prst="donut">
            <a:avLst>
              <a:gd name="adj" fmla="val 25000"/>
            </a:avLst>
          </a:prstGeom>
          <a:noFill/>
          <a:ln w="101600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2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004" name="Shape 1004"/>
          <p:cNvSpPr txBox="1"/>
          <p:nvPr/>
        </p:nvSpPr>
        <p:spPr>
          <a:xfrm>
            <a:off x="7028846" y="10239275"/>
            <a:ext cx="10269157" cy="83099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4800" b="1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分工情况以及其他</a:t>
            </a:r>
          </a:p>
        </p:txBody>
      </p:sp>
      <p:sp>
        <p:nvSpPr>
          <p:cNvPr id="1005" name="Shape 1005"/>
          <p:cNvSpPr/>
          <p:nvPr/>
        </p:nvSpPr>
        <p:spPr>
          <a:xfrm>
            <a:off x="11371664" y="5460275"/>
            <a:ext cx="1587428" cy="129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3200" y="113333"/>
                </a:moveTo>
                <a:lnTo>
                  <a:pt x="60000" y="75122"/>
                </a:lnTo>
                <a:lnTo>
                  <a:pt x="86794" y="113333"/>
                </a:lnTo>
                <a:cubicBezTo>
                  <a:pt x="86794" y="113333"/>
                  <a:pt x="33200" y="113333"/>
                  <a:pt x="33200" y="113333"/>
                </a:cubicBezTo>
                <a:close/>
                <a:moveTo>
                  <a:pt x="94794" y="114500"/>
                </a:moveTo>
                <a:lnTo>
                  <a:pt x="62066" y="67833"/>
                </a:lnTo>
                <a:lnTo>
                  <a:pt x="62044" y="67855"/>
                </a:lnTo>
                <a:cubicBezTo>
                  <a:pt x="61544" y="67144"/>
                  <a:pt x="60827" y="66666"/>
                  <a:pt x="60000" y="66666"/>
                </a:cubicBezTo>
                <a:cubicBezTo>
                  <a:pt x="59172" y="66666"/>
                  <a:pt x="58450" y="67144"/>
                  <a:pt x="57955" y="67855"/>
                </a:cubicBezTo>
                <a:lnTo>
                  <a:pt x="57927" y="67833"/>
                </a:lnTo>
                <a:lnTo>
                  <a:pt x="25200" y="114500"/>
                </a:lnTo>
                <a:lnTo>
                  <a:pt x="25222" y="114522"/>
                </a:lnTo>
                <a:cubicBezTo>
                  <a:pt x="24816" y="115105"/>
                  <a:pt x="24544" y="115838"/>
                  <a:pt x="24544" y="116666"/>
                </a:cubicBezTo>
                <a:cubicBezTo>
                  <a:pt x="24544" y="118511"/>
                  <a:pt x="25766" y="120000"/>
                  <a:pt x="27272" y="120000"/>
                </a:cubicBezTo>
                <a:lnTo>
                  <a:pt x="92727" y="120000"/>
                </a:lnTo>
                <a:cubicBezTo>
                  <a:pt x="94233" y="120000"/>
                  <a:pt x="95455" y="118511"/>
                  <a:pt x="95455" y="116666"/>
                </a:cubicBezTo>
                <a:cubicBezTo>
                  <a:pt x="95455" y="115838"/>
                  <a:pt x="95183" y="115105"/>
                  <a:pt x="94772" y="114522"/>
                </a:cubicBezTo>
                <a:cubicBezTo>
                  <a:pt x="94772" y="114522"/>
                  <a:pt x="94794" y="114500"/>
                  <a:pt x="94794" y="114500"/>
                </a:cubicBezTo>
                <a:close/>
                <a:moveTo>
                  <a:pt x="117272" y="0"/>
                </a:moveTo>
                <a:lnTo>
                  <a:pt x="2727" y="0"/>
                </a:lnTo>
                <a:cubicBezTo>
                  <a:pt x="1222" y="0"/>
                  <a:pt x="0" y="1494"/>
                  <a:pt x="0" y="3333"/>
                </a:cubicBezTo>
                <a:lnTo>
                  <a:pt x="0" y="96666"/>
                </a:lnTo>
                <a:cubicBezTo>
                  <a:pt x="0" y="98511"/>
                  <a:pt x="1222" y="100000"/>
                  <a:pt x="2727" y="100000"/>
                </a:cubicBezTo>
                <a:lnTo>
                  <a:pt x="24544" y="100000"/>
                </a:lnTo>
                <a:cubicBezTo>
                  <a:pt x="26050" y="100000"/>
                  <a:pt x="27272" y="98511"/>
                  <a:pt x="27272" y="96666"/>
                </a:cubicBezTo>
                <a:cubicBezTo>
                  <a:pt x="27272" y="94822"/>
                  <a:pt x="26050" y="93333"/>
                  <a:pt x="24544" y="93333"/>
                </a:cubicBezTo>
                <a:lnTo>
                  <a:pt x="5455" y="93333"/>
                </a:lnTo>
                <a:lnTo>
                  <a:pt x="5455" y="6666"/>
                </a:lnTo>
                <a:lnTo>
                  <a:pt x="114544" y="6666"/>
                </a:lnTo>
                <a:lnTo>
                  <a:pt x="114544" y="93333"/>
                </a:lnTo>
                <a:lnTo>
                  <a:pt x="95455" y="93333"/>
                </a:lnTo>
                <a:cubicBezTo>
                  <a:pt x="93950" y="93333"/>
                  <a:pt x="92727" y="94822"/>
                  <a:pt x="92727" y="96666"/>
                </a:cubicBezTo>
                <a:cubicBezTo>
                  <a:pt x="92727" y="98511"/>
                  <a:pt x="93950" y="100000"/>
                  <a:pt x="95455" y="100000"/>
                </a:cubicBezTo>
                <a:lnTo>
                  <a:pt x="117272" y="100000"/>
                </a:lnTo>
                <a:cubicBezTo>
                  <a:pt x="118777" y="100000"/>
                  <a:pt x="120000" y="98511"/>
                  <a:pt x="120000" y="96666"/>
                </a:cubicBezTo>
                <a:lnTo>
                  <a:pt x="120000" y="3333"/>
                </a:lnTo>
                <a:cubicBezTo>
                  <a:pt x="120000" y="1494"/>
                  <a:pt x="118777" y="0"/>
                  <a:pt x="117272" y="0"/>
                </a:cubicBezTo>
              </a:path>
            </a:pathLst>
          </a:custGeom>
          <a:solidFill>
            <a:srgbClr val="0E0E0E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rgbClr val="0E0E0E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" y="-1265750"/>
            <a:ext cx="24371250" cy="162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/>
          <p:nvPr/>
        </p:nvSpPr>
        <p:spPr>
          <a:xfrm>
            <a:off x="1309228" y="1338616"/>
            <a:ext cx="21759300" cy="1103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6827009" y="3274132"/>
            <a:ext cx="10723500" cy="2123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6600" b="1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G25</a:t>
            </a:r>
            <a:r>
              <a:rPr lang="zh-CN" altLang="en-US" sz="6600" b="1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小组成员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10821035" y="5864225"/>
            <a:ext cx="2734945" cy="84709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 altLang="zh-CN" sz="5400" b="1" dirty="0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*</a:t>
            </a:r>
            <a:r>
              <a:rPr lang="zh-CN" altLang="en-US" sz="5400" b="1" dirty="0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姚天恒</a:t>
            </a:r>
          </a:p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zh-CN" altLang="en-US" sz="5400" b="1" dirty="0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沈舸帆</a:t>
            </a:r>
          </a:p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zh-CN" altLang="en-US" sz="5400" b="1" dirty="0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沈家豪</a:t>
            </a:r>
          </a:p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zh-CN" altLang="en-US" sz="5400" b="1" dirty="0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汤志东</a:t>
            </a:r>
          </a:p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zh-CN" altLang="en-US" sz="5400" b="1" dirty="0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吴思楠</a:t>
            </a:r>
          </a:p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zh-CN" altLang="en-US" sz="5400" b="1" dirty="0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叶家威</a:t>
            </a:r>
          </a:p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endParaRPr lang="zh-CN" altLang="en-US" sz="2800" dirty="0">
              <a:solidFill>
                <a:schemeClr val="dk2"/>
              </a:solidFill>
              <a:latin typeface="+mn-ea"/>
              <a:ea typeface="+mn-ea"/>
              <a:cs typeface="Montserrat" panose="02000505000000020004"/>
              <a:sym typeface="Montserrat" panose="02000505000000020004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Shape 589"/>
          <p:cNvSpPr txBox="1"/>
          <p:nvPr/>
        </p:nvSpPr>
        <p:spPr>
          <a:xfrm>
            <a:off x="6528425" y="1846580"/>
            <a:ext cx="11320799" cy="110807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altLang="zh-CN" sz="6600" b="1" dirty="0" err="1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TeamBuilding</a:t>
            </a:r>
            <a:r>
              <a:rPr lang="zh-CN" altLang="en-US" sz="6600" b="1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情况</a:t>
            </a:r>
          </a:p>
        </p:txBody>
      </p:sp>
      <p:sp>
        <p:nvSpPr>
          <p:cNvPr id="591" name="Shape 591"/>
          <p:cNvSpPr txBox="1"/>
          <p:nvPr/>
        </p:nvSpPr>
        <p:spPr>
          <a:xfrm>
            <a:off x="3514726" y="3840480"/>
            <a:ext cx="17316450" cy="692086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44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每当组员犯错，工作量少或者组内工作氛围低下时会适当进行</a:t>
            </a:r>
            <a:r>
              <a:rPr lang="en-US" altLang="zh-CN" sz="44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teambuilding</a:t>
            </a:r>
            <a:r>
              <a:rPr lang="zh-CN" altLang="en-US" sz="44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，外出进行团建活动</a:t>
            </a:r>
            <a:r>
              <a:rPr lang="en-US" altLang="zh-CN" sz="44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——</a:t>
            </a:r>
            <a:r>
              <a:rPr lang="zh-CN" altLang="en-US" sz="44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吃饭。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44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以确保自身发展，积极沟通，领导能力和工作能力，密切合作，作为一个团队来解决问题。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44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结束团建活动之后，大家都能继续投入到工作中去。团建能有效的提高我们的团队的工作效率。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endParaRPr lang="zh-CN" altLang="en-US" sz="1800" dirty="0">
              <a:solidFill>
                <a:srgbClr val="0E0E0E"/>
              </a:solidFill>
              <a:latin typeface="+mn-ea"/>
              <a:ea typeface="+mn-ea"/>
              <a:cs typeface="Montserrat" panose="02000505000000020004"/>
              <a:sym typeface="Montserrat" panose="02000505000000020004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Shape 589"/>
          <p:cNvSpPr txBox="1"/>
          <p:nvPr/>
        </p:nvSpPr>
        <p:spPr>
          <a:xfrm>
            <a:off x="7265670" y="2576830"/>
            <a:ext cx="10426065" cy="110807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b="1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小组分工以及评分</a:t>
            </a:r>
          </a:p>
        </p:txBody>
      </p:sp>
      <p:sp>
        <p:nvSpPr>
          <p:cNvPr id="591" name="Shape 591"/>
          <p:cNvSpPr txBox="1"/>
          <p:nvPr/>
        </p:nvSpPr>
        <p:spPr>
          <a:xfrm>
            <a:off x="3514726" y="3840480"/>
            <a:ext cx="16773524" cy="81895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altLang="zh-CN" sz="4400" b="1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*</a:t>
            </a:r>
            <a:r>
              <a:rPr lang="zh-CN" altLang="en-US" sz="4400" b="1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姚天恒：探索使用需求变更工具，修改文档 </a:t>
            </a:r>
            <a:r>
              <a:rPr lang="en-US" altLang="zh-CN" sz="4400" b="1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80</a:t>
            </a:r>
          </a:p>
          <a:p>
            <a:pPr algn="ctr">
              <a:lnSpc>
                <a:spcPct val="150000"/>
              </a:lnSpc>
              <a:buSzPct val="25000"/>
            </a:pPr>
            <a:r>
              <a:rPr lang="zh-CN" altLang="en-US" sz="4400" b="1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吴思楠：探索使用需求变更工具     </a:t>
            </a:r>
            <a:r>
              <a:rPr lang="en-US" altLang="zh-CN" sz="4400" b="1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75</a:t>
            </a:r>
            <a:endParaRPr lang="zh-CN" altLang="en-US" sz="4400" b="1" dirty="0">
              <a:solidFill>
                <a:srgbClr val="0E0E0E"/>
              </a:solidFill>
              <a:latin typeface="+mn-ea"/>
              <a:ea typeface="+mn-ea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4400" b="1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沈舸帆：修改界面原型部分     </a:t>
            </a:r>
            <a:r>
              <a:rPr lang="en-US" altLang="zh-CN" sz="4400" b="1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75</a:t>
            </a:r>
            <a:endParaRPr lang="zh-CN" altLang="en-US" sz="4400" b="1" dirty="0">
              <a:solidFill>
                <a:srgbClr val="0E0E0E"/>
              </a:solidFill>
              <a:latin typeface="+mn-ea"/>
              <a:ea typeface="+mn-ea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4400" b="1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沈家豪：整理用例文档，修改文档   </a:t>
            </a:r>
            <a:r>
              <a:rPr lang="en-US" altLang="zh-CN" sz="4400" b="1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78</a:t>
            </a:r>
            <a:r>
              <a:rPr lang="zh-CN" altLang="en-US" sz="4400" b="1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  </a:t>
            </a:r>
          </a:p>
          <a:p>
            <a:pPr algn="ctr">
              <a:lnSpc>
                <a:spcPct val="150000"/>
              </a:lnSpc>
              <a:buSzPct val="25000"/>
            </a:pPr>
            <a:r>
              <a:rPr lang="zh-CN" altLang="en-US" sz="4400" b="1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汤志东：整理用例文档      </a:t>
            </a:r>
            <a:r>
              <a:rPr lang="en-US" altLang="zh-CN" sz="4400" b="1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75</a:t>
            </a:r>
            <a:endParaRPr lang="zh-CN" altLang="en-US" sz="4400" b="1" dirty="0">
              <a:solidFill>
                <a:srgbClr val="0E0E0E"/>
              </a:solidFill>
              <a:latin typeface="+mn-ea"/>
              <a:ea typeface="+mn-ea"/>
              <a:cs typeface="Montserrat" panose="02000505000000020004"/>
              <a:sym typeface="Montserrat" panose="02000505000000020004"/>
            </a:endParaRPr>
          </a:p>
          <a:p>
            <a:pPr lvl="0" algn="ctr">
              <a:lnSpc>
                <a:spcPct val="150000"/>
              </a:lnSpc>
              <a:buSzPct val="25000"/>
            </a:pPr>
            <a:r>
              <a:rPr lang="zh-CN" altLang="en-US" sz="4400" b="1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叶家威：整理用例文档      </a:t>
            </a:r>
            <a:r>
              <a:rPr lang="en-US" altLang="zh-CN" sz="4400" b="1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76</a:t>
            </a:r>
            <a:endParaRPr lang="zh-CN" altLang="en-US" sz="1800" dirty="0">
              <a:solidFill>
                <a:srgbClr val="0E0E0E"/>
              </a:solidFill>
              <a:latin typeface="+mn-ea"/>
              <a:ea typeface="+mn-ea"/>
              <a:cs typeface="Montserrat" panose="02000505000000020004"/>
              <a:sym typeface="Montserrat" panose="02000505000000020004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Shape 739"/>
          <p:cNvSpPr/>
          <p:nvPr/>
        </p:nvSpPr>
        <p:spPr>
          <a:xfrm>
            <a:off x="0" y="0"/>
            <a:ext cx="24423368" cy="13716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73000">
                <a:srgbClr val="000000">
                  <a:alpha val="6666"/>
                </a:srgbClr>
              </a:gs>
              <a:gs pos="100000">
                <a:srgbClr val="000000">
                  <a:alpha val="6666"/>
                </a:srgbClr>
              </a:gs>
            </a:gsLst>
            <a:lin ang="54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40" name="Shape 740"/>
          <p:cNvSpPr txBox="1"/>
          <p:nvPr/>
        </p:nvSpPr>
        <p:spPr>
          <a:xfrm>
            <a:off x="3191125" y="5039350"/>
            <a:ext cx="17900453" cy="378565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80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 </a:t>
            </a:r>
            <a:r>
              <a:rPr lang="zh-CN" altLang="en-US" sz="8000" b="1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感谢观看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4000" b="1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—Thanks for watching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/>
        </p:nvSpPr>
        <p:spPr>
          <a:xfrm>
            <a:off x="6827009" y="1847206"/>
            <a:ext cx="10723631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b="1" dirty="0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概要</a:t>
            </a:r>
          </a:p>
        </p:txBody>
      </p:sp>
      <p:grpSp>
        <p:nvGrpSpPr>
          <p:cNvPr id="277" name="Shape 277"/>
          <p:cNvGrpSpPr/>
          <p:nvPr/>
        </p:nvGrpSpPr>
        <p:grpSpPr>
          <a:xfrm>
            <a:off x="3695891" y="4292251"/>
            <a:ext cx="17072721" cy="1747923"/>
            <a:chOff x="3276791" y="4309396"/>
            <a:chExt cx="17072721" cy="1747923"/>
          </a:xfrm>
        </p:grpSpPr>
        <p:sp>
          <p:nvSpPr>
            <p:cNvPr id="278" name="Shape 278"/>
            <p:cNvSpPr txBox="1"/>
            <p:nvPr/>
          </p:nvSpPr>
          <p:spPr>
            <a:xfrm>
              <a:off x="4103021" y="5041657"/>
              <a:ext cx="16246491" cy="101566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just" rtl="0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lang="zh-CN" altLang="en-US" sz="2800" dirty="0">
                  <a:solidFill>
                    <a:schemeClr val="dk1"/>
                  </a:solidFill>
                  <a:latin typeface="+mn-ea"/>
                  <a:ea typeface="+mn-ea"/>
                  <a:cs typeface="Montserrat" panose="02000505000000020004"/>
                  <a:sym typeface="Montserrat" panose="02000505000000020004"/>
                </a:rPr>
                <a:t>完成里程碑相关任务，召开会议，配置工具的管理，之前文档的更新等</a:t>
              </a:r>
            </a:p>
          </p:txBody>
        </p:sp>
        <p:sp>
          <p:nvSpPr>
            <p:cNvPr id="279" name="Shape 279"/>
            <p:cNvSpPr txBox="1"/>
            <p:nvPr/>
          </p:nvSpPr>
          <p:spPr>
            <a:xfrm>
              <a:off x="4103021" y="4309396"/>
              <a:ext cx="6107779" cy="558655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zh-CN" altLang="en-US" sz="4000" b="1" dirty="0">
                  <a:solidFill>
                    <a:schemeClr val="dk2"/>
                  </a:solidFill>
                  <a:latin typeface="+mn-ea"/>
                  <a:ea typeface="+mn-ea"/>
                  <a:cs typeface="Montserrat" panose="02000505000000020004"/>
                  <a:sym typeface="Montserrat" panose="02000505000000020004"/>
                </a:rPr>
                <a:t>项目阶段性评审前置工作</a:t>
              </a:r>
            </a:p>
          </p:txBody>
        </p:sp>
        <p:sp>
          <p:nvSpPr>
            <p:cNvPr id="280" name="Shape 280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000">
                <a:solidFill>
                  <a:schemeClr val="dk1"/>
                </a:solidFill>
                <a:latin typeface="+mn-ea"/>
                <a:ea typeface="+mn-ea"/>
                <a:cs typeface="Lato" panose="020F0502020204030203"/>
                <a:sym typeface="Lato" panose="020F0502020204030203"/>
              </a:endParaRPr>
            </a:p>
          </p:txBody>
        </p:sp>
      </p:grpSp>
      <p:grpSp>
        <p:nvGrpSpPr>
          <p:cNvPr id="281" name="Shape 281"/>
          <p:cNvGrpSpPr/>
          <p:nvPr/>
        </p:nvGrpSpPr>
        <p:grpSpPr>
          <a:xfrm>
            <a:off x="3695891" y="6857999"/>
            <a:ext cx="17072721" cy="1747923"/>
            <a:chOff x="3276791" y="4309396"/>
            <a:chExt cx="17072721" cy="1747923"/>
          </a:xfrm>
        </p:grpSpPr>
        <p:sp>
          <p:nvSpPr>
            <p:cNvPr id="282" name="Shape 282"/>
            <p:cNvSpPr txBox="1"/>
            <p:nvPr/>
          </p:nvSpPr>
          <p:spPr>
            <a:xfrm>
              <a:off x="4103021" y="5041657"/>
              <a:ext cx="16246491" cy="101566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just" rtl="0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lang="zh-CN" altLang="en-US" sz="2800" dirty="0">
                  <a:solidFill>
                    <a:schemeClr val="dk1"/>
                  </a:solidFill>
                  <a:latin typeface="+mn-ea"/>
                  <a:ea typeface="+mn-ea"/>
                  <a:cs typeface="Montserrat" panose="02000505000000020004"/>
                  <a:sym typeface="Montserrat" panose="02000505000000020004"/>
                </a:rPr>
                <a:t>采用需求管理工具，针对用户需求的变化所进行的工作。</a:t>
              </a:r>
            </a:p>
          </p:txBody>
        </p:sp>
        <p:sp>
          <p:nvSpPr>
            <p:cNvPr id="283" name="Shape 283"/>
            <p:cNvSpPr txBox="1"/>
            <p:nvPr/>
          </p:nvSpPr>
          <p:spPr>
            <a:xfrm>
              <a:off x="4103021" y="4309396"/>
              <a:ext cx="6107779" cy="57171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zh-CN" altLang="en-US" sz="4000" b="1" dirty="0">
                  <a:solidFill>
                    <a:schemeClr val="dk2"/>
                  </a:solidFill>
                  <a:latin typeface="+mn-ea"/>
                  <a:ea typeface="+mn-ea"/>
                  <a:cs typeface="Montserrat" panose="02000505000000020004"/>
                  <a:sym typeface="Montserrat" panose="02000505000000020004"/>
                </a:rPr>
                <a:t>需求变更文档主要内容</a:t>
              </a:r>
            </a:p>
          </p:txBody>
        </p:sp>
        <p:sp>
          <p:nvSpPr>
            <p:cNvPr id="284" name="Shape 284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000">
                <a:solidFill>
                  <a:schemeClr val="dk1"/>
                </a:solidFill>
                <a:latin typeface="+mn-ea"/>
                <a:ea typeface="+mn-ea"/>
                <a:cs typeface="Lato" panose="020F0502020204030203"/>
                <a:sym typeface="Lato" panose="020F0502020204030203"/>
              </a:endParaRPr>
            </a:p>
          </p:txBody>
        </p:sp>
      </p:grpSp>
      <p:grpSp>
        <p:nvGrpSpPr>
          <p:cNvPr id="285" name="Shape 285"/>
          <p:cNvGrpSpPr/>
          <p:nvPr/>
        </p:nvGrpSpPr>
        <p:grpSpPr>
          <a:xfrm>
            <a:off x="3695891" y="9432723"/>
            <a:ext cx="17072721" cy="1747923"/>
            <a:chOff x="3276791" y="4309396"/>
            <a:chExt cx="17072721" cy="1747923"/>
          </a:xfrm>
        </p:grpSpPr>
        <p:sp>
          <p:nvSpPr>
            <p:cNvPr id="286" name="Shape 286"/>
            <p:cNvSpPr txBox="1"/>
            <p:nvPr/>
          </p:nvSpPr>
          <p:spPr>
            <a:xfrm>
              <a:off x="4103021" y="5041657"/>
              <a:ext cx="16246491" cy="101566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just" rtl="0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lang="en-US" sz="2800" dirty="0" err="1">
                  <a:solidFill>
                    <a:schemeClr val="dk1"/>
                  </a:solidFill>
                  <a:latin typeface="+mn-ea"/>
                  <a:ea typeface="+mn-ea"/>
                  <a:cs typeface="Montserrat" panose="02000505000000020004"/>
                  <a:sym typeface="Montserrat" panose="02000505000000020004"/>
                </a:rPr>
                <a:t>TeamBuild</a:t>
              </a:r>
              <a:r>
                <a:rPr lang="zh-CN" altLang="en-US" sz="2800" dirty="0">
                  <a:solidFill>
                    <a:schemeClr val="dk1"/>
                  </a:solidFill>
                  <a:latin typeface="+mn-ea"/>
                  <a:ea typeface="+mn-ea"/>
                  <a:cs typeface="Montserrat" panose="02000505000000020004"/>
                  <a:sym typeface="Montserrat" panose="02000505000000020004"/>
                </a:rPr>
                <a:t>的情况以及组员的分工以及评价</a:t>
              </a:r>
            </a:p>
          </p:txBody>
        </p:sp>
        <p:sp>
          <p:nvSpPr>
            <p:cNvPr id="287" name="Shape 287"/>
            <p:cNvSpPr txBox="1"/>
            <p:nvPr/>
          </p:nvSpPr>
          <p:spPr>
            <a:xfrm>
              <a:off x="4103021" y="4309396"/>
              <a:ext cx="5000087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zh-CN" altLang="en-US" sz="4000" b="1" dirty="0">
                  <a:solidFill>
                    <a:schemeClr val="dk2"/>
                  </a:solidFill>
                  <a:latin typeface="+mn-ea"/>
                  <a:ea typeface="+mn-ea"/>
                  <a:cs typeface="Montserrat" panose="02000505000000020004"/>
                  <a:sym typeface="Montserrat" panose="02000505000000020004"/>
                </a:rPr>
                <a:t>分工情况以及其他</a:t>
              </a:r>
            </a:p>
          </p:txBody>
        </p:sp>
        <p:sp>
          <p:nvSpPr>
            <p:cNvPr id="288" name="Shape 288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000">
                <a:solidFill>
                  <a:schemeClr val="dk1"/>
                </a:solidFill>
                <a:latin typeface="+mn-ea"/>
                <a:ea typeface="+mn-ea"/>
                <a:cs typeface="Lato" panose="020F0502020204030203"/>
                <a:sym typeface="Lato" panose="020F0502020204030203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6" name="Shape 100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498" y="-2030927"/>
            <a:ext cx="28217179" cy="18811453"/>
          </a:xfrm>
          <a:prstGeom prst="rect">
            <a:avLst/>
          </a:prstGeom>
          <a:noFill/>
          <a:ln>
            <a:noFill/>
          </a:ln>
        </p:spPr>
      </p:pic>
      <p:sp>
        <p:nvSpPr>
          <p:cNvPr id="1002" name="Shape 1002"/>
          <p:cNvSpPr/>
          <p:nvPr/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chemeClr val="lt1">
              <a:alpha val="15686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003" name="Shape 1003"/>
          <p:cNvSpPr/>
          <p:nvPr/>
        </p:nvSpPr>
        <p:spPr>
          <a:xfrm>
            <a:off x="8750064" y="2695339"/>
            <a:ext cx="6801323" cy="6801323"/>
          </a:xfrm>
          <a:prstGeom prst="donut">
            <a:avLst>
              <a:gd name="adj" fmla="val 25000"/>
            </a:avLst>
          </a:prstGeom>
          <a:noFill/>
          <a:ln w="101600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2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004" name="Shape 1004"/>
          <p:cNvSpPr txBox="1"/>
          <p:nvPr/>
        </p:nvSpPr>
        <p:spPr>
          <a:xfrm>
            <a:off x="7028846" y="10239275"/>
            <a:ext cx="10269157" cy="83099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altLang="zh-CN" sz="4800" dirty="0" err="1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jj</a:t>
            </a:r>
            <a:r>
              <a:rPr lang="zh-CN" altLang="en-US" sz="4800" b="1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项目阶段性评审前置工作</a:t>
            </a:r>
          </a:p>
        </p:txBody>
      </p:sp>
      <p:sp>
        <p:nvSpPr>
          <p:cNvPr id="1005" name="Shape 1005"/>
          <p:cNvSpPr/>
          <p:nvPr/>
        </p:nvSpPr>
        <p:spPr>
          <a:xfrm>
            <a:off x="11371664" y="5460275"/>
            <a:ext cx="1587428" cy="129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3200" y="113333"/>
                </a:moveTo>
                <a:lnTo>
                  <a:pt x="60000" y="75122"/>
                </a:lnTo>
                <a:lnTo>
                  <a:pt x="86794" y="113333"/>
                </a:lnTo>
                <a:cubicBezTo>
                  <a:pt x="86794" y="113333"/>
                  <a:pt x="33200" y="113333"/>
                  <a:pt x="33200" y="113333"/>
                </a:cubicBezTo>
                <a:close/>
                <a:moveTo>
                  <a:pt x="94794" y="114500"/>
                </a:moveTo>
                <a:lnTo>
                  <a:pt x="62066" y="67833"/>
                </a:lnTo>
                <a:lnTo>
                  <a:pt x="62044" y="67855"/>
                </a:lnTo>
                <a:cubicBezTo>
                  <a:pt x="61544" y="67144"/>
                  <a:pt x="60827" y="66666"/>
                  <a:pt x="60000" y="66666"/>
                </a:cubicBezTo>
                <a:cubicBezTo>
                  <a:pt x="59172" y="66666"/>
                  <a:pt x="58450" y="67144"/>
                  <a:pt x="57955" y="67855"/>
                </a:cubicBezTo>
                <a:lnTo>
                  <a:pt x="57927" y="67833"/>
                </a:lnTo>
                <a:lnTo>
                  <a:pt x="25200" y="114500"/>
                </a:lnTo>
                <a:lnTo>
                  <a:pt x="25222" y="114522"/>
                </a:lnTo>
                <a:cubicBezTo>
                  <a:pt x="24816" y="115105"/>
                  <a:pt x="24544" y="115838"/>
                  <a:pt x="24544" y="116666"/>
                </a:cubicBezTo>
                <a:cubicBezTo>
                  <a:pt x="24544" y="118511"/>
                  <a:pt x="25766" y="120000"/>
                  <a:pt x="27272" y="120000"/>
                </a:cubicBezTo>
                <a:lnTo>
                  <a:pt x="92727" y="120000"/>
                </a:lnTo>
                <a:cubicBezTo>
                  <a:pt x="94233" y="120000"/>
                  <a:pt x="95455" y="118511"/>
                  <a:pt x="95455" y="116666"/>
                </a:cubicBezTo>
                <a:cubicBezTo>
                  <a:pt x="95455" y="115838"/>
                  <a:pt x="95183" y="115105"/>
                  <a:pt x="94772" y="114522"/>
                </a:cubicBezTo>
                <a:cubicBezTo>
                  <a:pt x="94772" y="114522"/>
                  <a:pt x="94794" y="114500"/>
                  <a:pt x="94794" y="114500"/>
                </a:cubicBezTo>
                <a:close/>
                <a:moveTo>
                  <a:pt x="117272" y="0"/>
                </a:moveTo>
                <a:lnTo>
                  <a:pt x="2727" y="0"/>
                </a:lnTo>
                <a:cubicBezTo>
                  <a:pt x="1222" y="0"/>
                  <a:pt x="0" y="1494"/>
                  <a:pt x="0" y="3333"/>
                </a:cubicBezTo>
                <a:lnTo>
                  <a:pt x="0" y="96666"/>
                </a:lnTo>
                <a:cubicBezTo>
                  <a:pt x="0" y="98511"/>
                  <a:pt x="1222" y="100000"/>
                  <a:pt x="2727" y="100000"/>
                </a:cubicBezTo>
                <a:lnTo>
                  <a:pt x="24544" y="100000"/>
                </a:lnTo>
                <a:cubicBezTo>
                  <a:pt x="26050" y="100000"/>
                  <a:pt x="27272" y="98511"/>
                  <a:pt x="27272" y="96666"/>
                </a:cubicBezTo>
                <a:cubicBezTo>
                  <a:pt x="27272" y="94822"/>
                  <a:pt x="26050" y="93333"/>
                  <a:pt x="24544" y="93333"/>
                </a:cubicBezTo>
                <a:lnTo>
                  <a:pt x="5455" y="93333"/>
                </a:lnTo>
                <a:lnTo>
                  <a:pt x="5455" y="6666"/>
                </a:lnTo>
                <a:lnTo>
                  <a:pt x="114544" y="6666"/>
                </a:lnTo>
                <a:lnTo>
                  <a:pt x="114544" y="93333"/>
                </a:lnTo>
                <a:lnTo>
                  <a:pt x="95455" y="93333"/>
                </a:lnTo>
                <a:cubicBezTo>
                  <a:pt x="93950" y="93333"/>
                  <a:pt x="92727" y="94822"/>
                  <a:pt x="92727" y="96666"/>
                </a:cubicBezTo>
                <a:cubicBezTo>
                  <a:pt x="92727" y="98511"/>
                  <a:pt x="93950" y="100000"/>
                  <a:pt x="95455" y="100000"/>
                </a:cubicBezTo>
                <a:lnTo>
                  <a:pt x="117272" y="100000"/>
                </a:lnTo>
                <a:cubicBezTo>
                  <a:pt x="118777" y="100000"/>
                  <a:pt x="120000" y="98511"/>
                  <a:pt x="120000" y="96666"/>
                </a:cubicBezTo>
                <a:lnTo>
                  <a:pt x="120000" y="3333"/>
                </a:lnTo>
                <a:cubicBezTo>
                  <a:pt x="120000" y="1494"/>
                  <a:pt x="118777" y="0"/>
                  <a:pt x="117272" y="0"/>
                </a:cubicBezTo>
              </a:path>
            </a:pathLst>
          </a:custGeom>
          <a:solidFill>
            <a:srgbClr val="0E0E0E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rgbClr val="0E0E0E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" y="-1265750"/>
            <a:ext cx="24371250" cy="162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/>
          <p:nvPr/>
        </p:nvSpPr>
        <p:spPr>
          <a:xfrm>
            <a:off x="1309228" y="1339251"/>
            <a:ext cx="21759300" cy="1103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6827009" y="3274132"/>
            <a:ext cx="10723500" cy="2123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b="1" dirty="0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里程碑要求的相关任务</a:t>
            </a:r>
          </a:p>
        </p:txBody>
      </p:sp>
      <p:sp>
        <p:nvSpPr>
          <p:cNvPr id="93" name="Shape 93"/>
          <p:cNvSpPr txBox="1"/>
          <p:nvPr/>
        </p:nvSpPr>
        <p:spPr>
          <a:xfrm>
            <a:off x="7840345" y="4870118"/>
            <a:ext cx="8696400" cy="1938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1.</a:t>
            </a:r>
            <a:r>
              <a:rPr lang="zh-CN" altLang="en-US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《需求变更申请表》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altLang="zh-CN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2.</a:t>
            </a:r>
            <a:r>
              <a:rPr lang="zh-CN" altLang="en-US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《需求变更控制》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altLang="zh-CN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3.</a:t>
            </a:r>
            <a:r>
              <a:rPr lang="zh-CN" altLang="en-US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《变更控制委员会</a:t>
            </a:r>
            <a:r>
              <a:rPr lang="en-US" altLang="zh-CN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CCB</a:t>
            </a:r>
            <a:r>
              <a:rPr lang="zh-CN" altLang="en-US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章程》</a:t>
            </a:r>
            <a:endParaRPr lang="en-US" altLang="zh-CN" sz="4000" b="1" dirty="0">
              <a:solidFill>
                <a:schemeClr val="accent1"/>
              </a:solidFill>
              <a:latin typeface="+mn-ea"/>
              <a:ea typeface="+mn-ea"/>
              <a:cs typeface="Montserrat" panose="02000505000000020004"/>
              <a:sym typeface="Montserrat" panose="02000505000000020004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" y="-1265750"/>
            <a:ext cx="24371250" cy="162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/>
          <p:nvPr/>
        </p:nvSpPr>
        <p:spPr>
          <a:xfrm>
            <a:off x="1309228" y="1339251"/>
            <a:ext cx="21759300" cy="1103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6827009" y="3274132"/>
            <a:ext cx="10723500" cy="2123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buSzPct val="25000"/>
            </a:pPr>
            <a:r>
              <a:rPr lang="zh-CN" altLang="en-US" sz="6600" b="1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阶段项目</a:t>
            </a:r>
            <a:r>
              <a:rPr lang="en-US" altLang="zh-CN" sz="6600" b="1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444</a:t>
            </a:r>
            <a:r>
              <a:rPr lang="zh-CN" altLang="en-US" sz="6600" b="1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会议</a:t>
            </a:r>
          </a:p>
        </p:txBody>
      </p:sp>
      <p:sp>
        <p:nvSpPr>
          <p:cNvPr id="93" name="Shape 93"/>
          <p:cNvSpPr txBox="1"/>
          <p:nvPr/>
        </p:nvSpPr>
        <p:spPr>
          <a:xfrm>
            <a:off x="7840345" y="4870118"/>
            <a:ext cx="8696400" cy="1938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1.</a:t>
            </a:r>
            <a:r>
              <a:rPr lang="zh-CN" altLang="en-US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第</a:t>
            </a:r>
            <a:r>
              <a:rPr lang="en-US" altLang="zh-CN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14</a:t>
            </a:r>
            <a:r>
              <a:rPr lang="zh-CN" altLang="en-US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次会议记录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" y="-1265750"/>
            <a:ext cx="24371250" cy="162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/>
          <p:nvPr/>
        </p:nvSpPr>
        <p:spPr>
          <a:xfrm>
            <a:off x="1309228" y="1339251"/>
            <a:ext cx="21759300" cy="1103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6552162" y="1571625"/>
            <a:ext cx="10723500" cy="12287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b="1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里程碑的内部评审记录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9C191DB-703E-498E-8D32-A429BEE8D4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4659" y="3032724"/>
            <a:ext cx="9519030" cy="911165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CE363C1F-A766-4002-9080-4B996256B6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14078" y="3032724"/>
            <a:ext cx="9923167" cy="86466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" y="-1265750"/>
            <a:ext cx="24371250" cy="162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/>
          <p:nvPr/>
        </p:nvSpPr>
        <p:spPr>
          <a:xfrm>
            <a:off x="1309228" y="1339251"/>
            <a:ext cx="21759300" cy="1103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6827009" y="3274132"/>
            <a:ext cx="10723500" cy="2123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b="1" dirty="0">
                <a:solidFill>
                  <a:schemeClr val="dk2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根据</a:t>
            </a:r>
            <a:r>
              <a:rPr lang="zh-CN" altLang="en-US" sz="6600" b="1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项目进行的文档更新</a:t>
            </a:r>
          </a:p>
        </p:txBody>
      </p:sp>
      <p:sp>
        <p:nvSpPr>
          <p:cNvPr id="93" name="Shape 93"/>
          <p:cNvSpPr txBox="1"/>
          <p:nvPr/>
        </p:nvSpPr>
        <p:spPr>
          <a:xfrm>
            <a:off x="7840345" y="4870118"/>
            <a:ext cx="9710164" cy="1938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1.</a:t>
            </a:r>
            <a:r>
              <a:rPr lang="zh-CN" altLang="en-US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《软件需求规格说明书》的更新至</a:t>
            </a:r>
            <a:r>
              <a:rPr lang="en-US" altLang="zh-CN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1.1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altLang="zh-CN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2.《</a:t>
            </a:r>
            <a:r>
              <a:rPr lang="zh-CN" altLang="en-US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测试用例</a:t>
            </a:r>
            <a:r>
              <a:rPr lang="en-US" altLang="zh-CN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》</a:t>
            </a:r>
            <a:r>
              <a:rPr lang="zh-CN" altLang="en-US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更新至</a:t>
            </a:r>
            <a:r>
              <a:rPr lang="en-US" altLang="zh-CN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1.1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altLang="zh-CN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3.《</a:t>
            </a:r>
            <a:r>
              <a:rPr lang="zh-CN" altLang="en-US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用户手册</a:t>
            </a:r>
            <a:r>
              <a:rPr lang="en-US" altLang="zh-CN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》</a:t>
            </a:r>
            <a:r>
              <a:rPr lang="zh-CN" altLang="en-US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更新至</a:t>
            </a:r>
            <a:r>
              <a:rPr lang="en-US" altLang="zh-CN" sz="4000" dirty="0">
                <a:solidFill>
                  <a:srgbClr val="0E0E0E"/>
                </a:solidFill>
                <a:latin typeface="+mn-ea"/>
                <a:ea typeface="+mn-ea"/>
                <a:cs typeface="Montserrat" panose="02000505000000020004"/>
                <a:sym typeface="Montserrat" panose="02000505000000020004"/>
              </a:rPr>
              <a:t>1.1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altLang="zh-CN" sz="4000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44</a:t>
            </a:r>
            <a:endParaRPr lang="zh-CN" altLang="en-US" sz="40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6" name="Shape 100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9498" y="-2030927"/>
            <a:ext cx="28217179" cy="18811453"/>
          </a:xfrm>
          <a:prstGeom prst="rect">
            <a:avLst/>
          </a:prstGeom>
          <a:noFill/>
          <a:ln>
            <a:noFill/>
          </a:ln>
        </p:spPr>
      </p:pic>
      <p:sp>
        <p:nvSpPr>
          <p:cNvPr id="1002" name="Shape 1002"/>
          <p:cNvSpPr/>
          <p:nvPr/>
        </p:nvSpPr>
        <p:spPr>
          <a:xfrm>
            <a:off x="-23495" y="0"/>
            <a:ext cx="24377649" cy="13716000"/>
          </a:xfrm>
          <a:prstGeom prst="rect">
            <a:avLst/>
          </a:prstGeom>
          <a:solidFill>
            <a:schemeClr val="lt1">
              <a:alpha val="15686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003" name="Shape 1003"/>
          <p:cNvSpPr/>
          <p:nvPr/>
        </p:nvSpPr>
        <p:spPr>
          <a:xfrm>
            <a:off x="8750064" y="2695339"/>
            <a:ext cx="6801323" cy="6801323"/>
          </a:xfrm>
          <a:prstGeom prst="donut">
            <a:avLst>
              <a:gd name="adj" fmla="val 25000"/>
            </a:avLst>
          </a:prstGeom>
          <a:noFill/>
          <a:ln w="101600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2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004" name="Shape 1004"/>
          <p:cNvSpPr txBox="1"/>
          <p:nvPr/>
        </p:nvSpPr>
        <p:spPr>
          <a:xfrm>
            <a:off x="7028846" y="10239275"/>
            <a:ext cx="10269157" cy="83099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4800" b="1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需求变更文档主要内容</a:t>
            </a:r>
          </a:p>
        </p:txBody>
      </p:sp>
      <p:sp>
        <p:nvSpPr>
          <p:cNvPr id="1005" name="Shape 1005"/>
          <p:cNvSpPr/>
          <p:nvPr/>
        </p:nvSpPr>
        <p:spPr>
          <a:xfrm>
            <a:off x="11371664" y="5460275"/>
            <a:ext cx="1587428" cy="129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3200" y="113333"/>
                </a:moveTo>
                <a:lnTo>
                  <a:pt x="60000" y="75122"/>
                </a:lnTo>
                <a:lnTo>
                  <a:pt x="86794" y="113333"/>
                </a:lnTo>
                <a:cubicBezTo>
                  <a:pt x="86794" y="113333"/>
                  <a:pt x="33200" y="113333"/>
                  <a:pt x="33200" y="113333"/>
                </a:cubicBezTo>
                <a:close/>
                <a:moveTo>
                  <a:pt x="94794" y="114500"/>
                </a:moveTo>
                <a:lnTo>
                  <a:pt x="62066" y="67833"/>
                </a:lnTo>
                <a:lnTo>
                  <a:pt x="62044" y="67855"/>
                </a:lnTo>
                <a:cubicBezTo>
                  <a:pt x="61544" y="67144"/>
                  <a:pt x="60827" y="66666"/>
                  <a:pt x="60000" y="66666"/>
                </a:cubicBezTo>
                <a:cubicBezTo>
                  <a:pt x="59172" y="66666"/>
                  <a:pt x="58450" y="67144"/>
                  <a:pt x="57955" y="67855"/>
                </a:cubicBezTo>
                <a:lnTo>
                  <a:pt x="57927" y="67833"/>
                </a:lnTo>
                <a:lnTo>
                  <a:pt x="25200" y="114500"/>
                </a:lnTo>
                <a:lnTo>
                  <a:pt x="25222" y="114522"/>
                </a:lnTo>
                <a:cubicBezTo>
                  <a:pt x="24816" y="115105"/>
                  <a:pt x="24544" y="115838"/>
                  <a:pt x="24544" y="116666"/>
                </a:cubicBezTo>
                <a:cubicBezTo>
                  <a:pt x="24544" y="118511"/>
                  <a:pt x="25766" y="120000"/>
                  <a:pt x="27272" y="120000"/>
                </a:cubicBezTo>
                <a:lnTo>
                  <a:pt x="92727" y="120000"/>
                </a:lnTo>
                <a:cubicBezTo>
                  <a:pt x="94233" y="120000"/>
                  <a:pt x="95455" y="118511"/>
                  <a:pt x="95455" y="116666"/>
                </a:cubicBezTo>
                <a:cubicBezTo>
                  <a:pt x="95455" y="115838"/>
                  <a:pt x="95183" y="115105"/>
                  <a:pt x="94772" y="114522"/>
                </a:cubicBezTo>
                <a:cubicBezTo>
                  <a:pt x="94772" y="114522"/>
                  <a:pt x="94794" y="114500"/>
                  <a:pt x="94794" y="114500"/>
                </a:cubicBezTo>
                <a:close/>
                <a:moveTo>
                  <a:pt x="117272" y="0"/>
                </a:moveTo>
                <a:lnTo>
                  <a:pt x="2727" y="0"/>
                </a:lnTo>
                <a:cubicBezTo>
                  <a:pt x="1222" y="0"/>
                  <a:pt x="0" y="1494"/>
                  <a:pt x="0" y="3333"/>
                </a:cubicBezTo>
                <a:lnTo>
                  <a:pt x="0" y="96666"/>
                </a:lnTo>
                <a:cubicBezTo>
                  <a:pt x="0" y="98511"/>
                  <a:pt x="1222" y="100000"/>
                  <a:pt x="2727" y="100000"/>
                </a:cubicBezTo>
                <a:lnTo>
                  <a:pt x="24544" y="100000"/>
                </a:lnTo>
                <a:cubicBezTo>
                  <a:pt x="26050" y="100000"/>
                  <a:pt x="27272" y="98511"/>
                  <a:pt x="27272" y="96666"/>
                </a:cubicBezTo>
                <a:cubicBezTo>
                  <a:pt x="27272" y="94822"/>
                  <a:pt x="26050" y="93333"/>
                  <a:pt x="24544" y="93333"/>
                </a:cubicBezTo>
                <a:lnTo>
                  <a:pt x="5455" y="93333"/>
                </a:lnTo>
                <a:lnTo>
                  <a:pt x="5455" y="6666"/>
                </a:lnTo>
                <a:lnTo>
                  <a:pt x="114544" y="6666"/>
                </a:lnTo>
                <a:lnTo>
                  <a:pt x="114544" y="93333"/>
                </a:lnTo>
                <a:lnTo>
                  <a:pt x="95455" y="93333"/>
                </a:lnTo>
                <a:cubicBezTo>
                  <a:pt x="93950" y="93333"/>
                  <a:pt x="92727" y="94822"/>
                  <a:pt x="92727" y="96666"/>
                </a:cubicBezTo>
                <a:cubicBezTo>
                  <a:pt x="92727" y="98511"/>
                  <a:pt x="93950" y="100000"/>
                  <a:pt x="95455" y="100000"/>
                </a:cubicBezTo>
                <a:lnTo>
                  <a:pt x="117272" y="100000"/>
                </a:lnTo>
                <a:cubicBezTo>
                  <a:pt x="118777" y="100000"/>
                  <a:pt x="120000" y="98511"/>
                  <a:pt x="120000" y="96666"/>
                </a:cubicBezTo>
                <a:lnTo>
                  <a:pt x="120000" y="3333"/>
                </a:lnTo>
                <a:cubicBezTo>
                  <a:pt x="120000" y="1494"/>
                  <a:pt x="118777" y="0"/>
                  <a:pt x="117272" y="0"/>
                </a:cubicBezTo>
              </a:path>
            </a:pathLst>
          </a:custGeom>
          <a:solidFill>
            <a:srgbClr val="0E0E0E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rgbClr val="0E0E0E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Default Theme">
  <a:themeElements>
    <a:clrScheme name="Neue Light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B0B1B3"/>
      </a:accent2>
      <a:accent3>
        <a:srgbClr val="000000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fault Theme">
  <a:themeElements>
    <a:clrScheme name="Ghost 1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B0B1B3"/>
      </a:accent2>
      <a:accent3>
        <a:srgbClr val="000000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910</TotalTime>
  <Words>644</Words>
  <Application>Microsoft Office PowerPoint</Application>
  <PresentationFormat>自定义</PresentationFormat>
  <Paragraphs>93</Paragraphs>
  <Slides>22</Slides>
  <Notes>20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30" baseType="lpstr">
      <vt:lpstr>Arial</vt:lpstr>
      <vt:lpstr>Montserrat</vt:lpstr>
      <vt:lpstr>Times New Roman</vt:lpstr>
      <vt:lpstr>Lato</vt:lpstr>
      <vt:lpstr>宋体</vt:lpstr>
      <vt:lpstr>等线</vt:lpstr>
      <vt:lpstr>Default Theme</vt:lpstr>
      <vt:lpstr>Default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欧美风大气排版布局PPT模板</dc:title>
  <dc:creator>YHD</dc:creator>
  <cp:lastModifiedBy>tianheng yao</cp:lastModifiedBy>
  <cp:revision>37</cp:revision>
  <dcterms:created xsi:type="dcterms:W3CDTF">2017-03-12T07:55:00Z</dcterms:created>
  <dcterms:modified xsi:type="dcterms:W3CDTF">2018-01-11T14:41:30Z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2052-10.1.0.7022</vt:lpwstr>
  </property>
</Properties>
</file>